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embedTrueTypeFonts="1" saveSubsetFonts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14630400" cy="8229600"/>
  <p:notesSz cx="8229600" cy="14630400"/>
  <p:embeddedFontLst>
    <p:embeddedFont>
      <p:font typeface="Barlow Medium" pitchFamily="0" charset="0"/>
      <p:regular r:id="rId16"/>
      <p:bold r:id="rId17"/>
      <p:italic r:id="rId18"/>
      <p:boldItalic r:id="rId19"/>
    </p:embeddedFont>
    <p:embeddedFont>
      <p:font typeface="Barlow" pitchFamily="0" charset="0"/>
      <p:regular r:id="rId20"/>
      <p:bold r:id="rId21"/>
      <p:italic r:id="rId22"/>
      <p:boldItalic r:id="rId23"/>
    </p:embeddedFont>
  </p:embeddedFontLst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58288925" val="1068" revOS="4"/>
      <pr:smFileRevision xmlns:pr="smNativeData" xmlns="smNativeData" dt="1758288925" val="0"/>
      <pr:guideOptions xmlns:pr="smNativeData" xmlns="smNativeData" dt="1758288925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 snapToObjects="1">
      <p:cViewPr varScale="1">
        <p:scale>
          <a:sx n="67" d="100"/>
          <a:sy n="67" d="100"/>
        </p:scale>
        <p:origin x="456" y="885"/>
      </p:cViewPr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3" d="100"/>
        <a:sy n="13" d="100"/>
      </p:scale>
      <p:origin x="0" y="0"/>
    </p:cViewPr>
  </p:sorterViewPr>
  <p:notesViewPr>
    <p:cSldViewPr snapToGrid="0" snapToObjects="1">
      <p:cViewPr>
        <p:scale>
          <a:sx n="67" d="100"/>
          <a:sy n="67" d="100"/>
        </p:scale>
        <p:origin x="456" y="885"/>
      </p:cViewPr>
    </p:cSldViewPr>
  </p:notesViewPr>
  <p:gridSpacing cx="78028800" cy="7802880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z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BIEgAA0wIAABAAAAAmAAAACAAAAD+PAAAAAAAA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sz="1200" cap="none"/>
            </a:lvl1pPr>
          </a:lstStyle>
          <a:p>
            <a:pPr/>
          </a:p>
        </p:txBody>
      </p:sp>
      <p:sp>
        <p:nvSpPr>
          <p:cNvPr id="3" name="Date Placeholder 2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VpbX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AAAAAAuKgAA0wIAABAAAAAmAAAACAAAAD+PAAAAAAAA"/>
              </a:ext>
            </a:extLst>
          </p:cNvSpPr>
          <p:nvPr>
            <p:ph type="dt" idx="10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r">
              <a:defRPr sz="1200" cap="none"/>
            </a:lvl1pPr>
          </a:lstStyle>
          <a:p>
            <a:pPr/>
            <a:fld id="{3F2C88B3-FDD2-797E-9C94-0B2BC6DA6A5E}" type="datetime1">
              <a:t>7/23/19</a:t>
            </a:fld>
          </a:p>
        </p:txBody>
      </p:sp>
      <p:sp>
        <p:nvSpPr>
          <p:cNvPr id="4" name="Slide Image Placeholder 3"/>
          <p:cNvSpPr>
            <a:spLocks noGrp="1" noChangeArrowheads="1"/>
            <a:extLst>
              <a:ext uri="smNativeData">
                <pr:smNativeData xmlns:pr="smNativeData" xmlns="smNativeData" val="SMDATA_15_HVzNaB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4SWQ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L8PAAD/HwAA"/>
              </a:ext>
            </a:extLst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/>
            <a:endParaRPr lang="en-us" cap="none"/>
          </a:p>
        </p:txBody>
      </p:sp>
      <p:sp>
        <p:nvSpPr>
          <p:cNvPr id="5" name="Notes Placeholder 4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D8PAAD/HwAA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/>
            <a:r>
              <a:rPr lang="en-us" cap="none"/>
              <a:t>Click to edit Master text styles</a:t>
            </a:r>
            <a:endParaRPr lang="en-us" cap="none"/>
          </a:p>
          <a:p>
            <a:pPr lvl="1"/>
            <a:r>
              <a:rPr lang="en-us" cap="none"/>
              <a:t>Second level</a:t>
            </a:r>
            <a:endParaRPr lang="en-us" cap="none"/>
          </a:p>
          <a:p>
            <a:pPr lvl="2"/>
            <a:r>
              <a:rPr lang="en-us" cap="none"/>
              <a:t>Third level</a:t>
            </a:r>
            <a:endParaRPr lang="en-us" cap="none"/>
          </a:p>
          <a:p>
            <a:pPr lvl="3"/>
            <a:r>
              <a:rPr lang="en-us" cap="none"/>
              <a:t>Fourth level</a:t>
            </a:r>
            <a:endParaRPr lang="en-us" cap="none"/>
          </a:p>
          <a:p>
            <a:pPr lvl="4"/>
            <a:r>
              <a:rPr lang="en-us" cap="none"/>
              <a:t>Fifth level</a:t>
            </a:r>
            <a:endParaRPr lang="en-us" cap="none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G41AABIEgAAQDgAABAAAAAmAAAACAAAAL+PAAD/HwAA"/>
              </a:ext>
            </a:extLst>
          </p:cNvSpPr>
          <p:nvPr>
            <p:ph type="ftr" sz="quarter" idx="11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sz="1200" cap="none"/>
            </a:lvl1pPr>
          </a:lstStyle>
          <a:p>
            <a:pPr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L+PAAD/Hw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sz="1200" cap="none"/>
            </a:lvl1pPr>
          </a:lstStyle>
          <a:p>
            <a:pPr/>
            <a:fld id="{3F2C8CB9-F7D2-797A-9C94-012FC2DA6A54}" type="slidenum"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HVzNaB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Dct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grVQ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F2C8D36-78D2-797B-9C94-8E2EC3DA6ADB}" type="slidenum">
              <a:t>1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HVzNaB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4gcW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F2CB1FF-B1D2-7947-9C94-4712FFDA6A12}" type="slidenum">
              <a:rPr lang="en-us" cap="none"/>
              <a:t>2</a:t>
            </a:fld>
            <a:endParaRPr lang="en-us" cap="none"/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HVzNaB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n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F2C949F-D1D2-7962-9C94-2737DADA6A72}" type="slidenum">
              <a:rPr lang="en-us" cap="none"/>
              <a:t>3</a:t>
            </a:fld>
            <a:endParaRPr lang="en-us" cap="none"/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HVzNaB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f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F2CF7DD-93D2-7901-9C94-6554B9DA6A30}" type="slidenum">
              <a:rPr lang="en-us" cap="none"/>
              <a:t>4</a:t>
            </a:fld>
            <a:endParaRPr lang="en-us" cap="none"/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HVzNaB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F2CC448-06D2-7932-9C94-F0678ADA6AA5}" type="slidenum">
              <a:rPr lang="en-us" cap="none"/>
              <a:t>5</a:t>
            </a:fld>
            <a:endParaRPr lang="en-us" cap="none"/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HVzNaB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F2CF4C2-8CD2-7902-9C94-7A57BADA6A2F}" type="slidenum">
              <a:rPr lang="en-us" cap="none"/>
              <a:t>6</a:t>
            </a:fld>
            <a:endParaRPr lang="en-us" cap="none"/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HVzNaB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F2CB63F-71D2-7940-9C94-8715F8DA6AD2}" type="slidenum">
              <a:rPr lang="en-us" cap="none"/>
              <a:t>7</a:t>
            </a:fld>
            <a:endParaRPr lang="en-us" cap="none"/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HVzNaB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8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F2CC998-D6D2-793F-9C94-206A87DA6A75}" type="slidenum">
              <a:rPr lang="en-us" cap="none"/>
              <a:t>8</a:t>
            </a:fld>
            <a:endParaRPr lang="en-us" cap="none"/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HVzNaB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HVzNaB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F2CD76D-23D2-7921-9C94-D57499DA6A80}" type="slidenum">
              <a:rPr lang="en-us" cap="none"/>
              <a:t>9</a:t>
            </a:fld>
            <a:endParaRPr lang="en-us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HVzNaBMAAAAlAAAAZAAAAA0AAAAAkAAAAEgAAACQAAAASAAAAAAAAAAAAAAAAAAAAAEAAABQAAAAAAAAAAAA4D8AAAAAAADgP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k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HVzNaBMAAAAlAAAAZAAAAA0AAAAAkAAAAEgAAACQAAAASAAAAAAAAAAAAAAAAAAAAAEAAABQAAAAAAAAAAAA4D8AAAAAAADgP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VpbX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9/QY1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HVzNaBMAAAAlAAAAZAAAAA0AAAAAkAAAAEgAAACQAAAASAAAAAAAAAAAAAAAAAAAAAEAAABQAAAAAAAAAAAA4D8AAAAAAADgP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kqDQV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HVzNaBMAAAAlAAAAZAAAAA0AAAAAkAAAAEgAAACQAAAASAAAAAAAAAAAAAAAAAAAAAEAAABQAAAAAAAAAAAA4D8AAAAAAADgP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Nbpq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JAAo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HVzNaBMAAAAlAAAAZAAAAA0AAAAAkAAAAEgAAACQAAAASAAAAAAAAAAAAAAAAAAAAAEAAABQAAAAAAAAAAAA4D8AAAAAAADgP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Nbpq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Iqy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HVzNaBMAAAAlAAAAZAAAAA0AAAAAkAAAAEgAAACQAAAASAAAAAAAAAAAAAAAAAAAAAEAAABQAAAAAAAAAAAA4D8AAAAAAADgP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x/mBr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ZwBQN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HVzNaBMAAAAlAAAAZAAAAA0AAAAAkAAAAEgAAACQAAAASAAAAAAAAAAAAAAAAAAAAAEAAABQAAAAAAAAAAAA4D8AAAAAAADgP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w+Rg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keFQP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HVzNaBMAAAAlAAAAZAAAAA0AAAAAkAAAAEgAAACQAAAASAAAAAAAAAAAAAAAAAAAAAEAAABQAAAAAAAAAAAA4D8AAAAAAADgP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w+Rg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HVzNaBMAAAAlAAAAZAAAAA0AAAAAkAAAAEgAAACQAAAASAAAAAAAAAAAAAAAAAAAAAEAAABQAAAAAAAAAAAA4D8AAAAAAADgP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k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cap="none" spc="0" baseline="0">
          <a:solidFill>
            <a:schemeClr val="tx1"/>
          </a:solidFill>
          <a:effectLst/>
          <a:latin typeface="Calibri Light" pitchFamily="2" charset="0"/>
          <a:ea typeface="Calibri Light" pitchFamily="2" charset="0"/>
          <a:cs typeface="Calibri Light" pitchFamily="2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32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–"/>
        <a:tabLst/>
        <a:defRPr sz="2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4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–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»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B85A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AUAACgIAADVMgAARCYAABAAAAAmAAAACAAAAP//////////"/>
              </a:ext>
            </a:extLst>
          </p:cNvSpPr>
          <p:nvPr/>
        </p:nvSpPr>
        <p:spPr>
          <a:xfrm>
            <a:off x="881380" y="1325880"/>
            <a:ext cx="7381875" cy="48945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ts val="9600"/>
              </a:lnSpc>
              <a:buNone/>
            </a:pPr>
            <a:r>
              <a:rPr lang="en-us" sz="7700" cap="none">
                <a:solidFill>
                  <a:srgbClr val="DCFF50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LIFE LINE</a:t>
            </a:r>
            <a:r>
              <a:rPr lang="en-us" sz="7700" cap="none">
                <a:solidFill>
                  <a:srgbClr val="FFFFFF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: Revolutionizing Blood Management</a:t>
            </a:r>
            <a:endParaRPr lang="en-us" sz="7700" cap="none">
              <a:latin typeface="Barlow Medium" pitchFamily="0" charset="0"/>
              <a:ea typeface="Barlow Medium" pitchFamily="0" charset="0"/>
              <a:cs typeface="Barlow Medium" pitchFamily="0" charset="0"/>
            </a:endParaRPr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AUAAE0oAADVMgAAeCoAABAgAAAmAAAACAAAAP//////////"/>
              </a:ext>
            </a:extLst>
          </p:cNvSpPr>
          <p:nvPr/>
        </p:nvSpPr>
        <p:spPr>
          <a:xfrm>
            <a:off x="881380" y="6551295"/>
            <a:ext cx="7381875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A comprehensive platform for a healthier tomorrow.</a:t>
            </a:r>
            <a:endParaRPr lang="en-us" sz="17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AUAAKUFAAAbJQAAaQkAABAgAAAmAAAACAAAAP//////////"/>
              </a:ext>
            </a:extLst>
          </p:cNvSpPr>
          <p:nvPr/>
        </p:nvSpPr>
        <p:spPr>
          <a:xfrm>
            <a:off x="881380" y="917575"/>
            <a:ext cx="5150485" cy="612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cap="none">
                <a:solidFill>
                  <a:srgbClr val="FFFFFF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Introduction to Life Line</a:t>
            </a:r>
            <a:endParaRPr lang="en-us" sz="3850" cap="none"/>
          </a:p>
        </p:txBody>
      </p:sp>
      <p:sp>
        <p:nvSpPr>
          <p:cNvPr id="3" name="Text 1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AUAAB8MAACVVAAAyxQAABAAAAAmAAAACAAAAP//////////"/>
              </a:ext>
            </a:extLst>
          </p:cNvSpPr>
          <p:nvPr/>
        </p:nvSpPr>
        <p:spPr>
          <a:xfrm>
            <a:off x="881380" y="1970405"/>
            <a:ext cx="12868275" cy="14097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cap="none">
                <a:solidFill>
                  <a:srgbClr val="DCFF50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Life Line</a:t>
            </a: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 is a full-fledged </a:t>
            </a:r>
            <a:r>
              <a:rPr lang="en-us" sz="1700" b="1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web-based platform designed to manage and automate the blood donation process. It bridges the gap between donors, recipients, and hospitals through a centralized online system, enabling real-time emergency blood request handling, smart donor matching, and inventory management accessible from anywhere. With its browser-based interface and cloud-backed architecture, Life Line ensures fast, secure, and seamless coordination among all stakeholders.</a:t>
            </a:r>
            <a:endParaRPr lang="en-us" sz="1700" b="1" cap="none">
              <a:solidFill>
                <a:srgbClr val="E5E0DF"/>
              </a:solidFill>
              <a:latin typeface="Barlow" pitchFamily="0" charset="0"/>
              <a:ea typeface="Barlow" pitchFamily="0" charset="0"/>
              <a:cs typeface="Barlow" pitchFamily="0" charset="0"/>
            </a:endParaRPr>
          </a:p>
        </p:txBody>
      </p:sp>
      <p:sp>
        <p:nvSpPr>
          <p:cNvPr id="4" name="Text 2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AUAANMWAABPLgAA1hkAABAgAAAmAAAACAAAAP//////////"/>
              </a:ext>
            </a:extLst>
          </p:cNvSpPr>
          <p:nvPr/>
        </p:nvSpPr>
        <p:spPr>
          <a:xfrm>
            <a:off x="881380" y="3710305"/>
            <a:ext cx="6646545" cy="489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cap="none">
                <a:solidFill>
                  <a:srgbClr val="DCFF50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Life Line</a:t>
            </a:r>
            <a:r>
              <a:rPr lang="en-us" sz="3050" cap="none">
                <a:solidFill>
                  <a:srgbClr val="FFFFFF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 – Unique Web-Based Features</a:t>
            </a:r>
            <a:endParaRPr lang="en-us" sz="3050" cap="none">
              <a:latin typeface="Barlow Medium" pitchFamily="0" charset="0"/>
              <a:ea typeface="Barlow Medium" pitchFamily="0" charset="0"/>
              <a:cs typeface="Barlow Medium" pitchFamily="0" charset="0"/>
            </a:endParaRPr>
          </a:p>
        </p:txBody>
      </p:sp>
      <p:sp>
        <p:nvSpPr>
          <p:cNvPr id="5" name="Shape 3"/>
          <p:cNvSpPr>
            <a:extLst>
              <a:ext uri="smNativeData">
                <pr:smNativeData xmlns:pr="smNativeData" xmlns="smNativeData" val="SMDATA_15_HVzNaBMAAAAlAAAAZQAAAA0AAAAAkAAAAEgAAACQAAAASAAAAAAAAAAAAAAAAAAAAAEAAABQAAAAHebLC7CPvj8AAAAAAADwv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bAUAAOcdAACVVAAA+iwAABAAAAAmAAAACAAAAP//////////"/>
              </a:ext>
            </a:extLst>
          </p:cNvSpPr>
          <p:nvPr/>
        </p:nvSpPr>
        <p:spPr>
          <a:xfrm>
            <a:off x="881380" y="4860925"/>
            <a:ext cx="12868275" cy="2450465"/>
          </a:xfrm>
          <a:prstGeom prst="roundRect">
            <a:avLst>
              <a:gd name="adj" fmla="val 5969"/>
            </a:avLst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sp>
        <p:nvSpPr>
          <p:cNvPr id="6" name="Shape 4"/>
          <p:cNvSpPr>
            <a:extLst>
              <a:ext uri="smNativeData">
                <pr:smNativeData xmlns:pr="smNativeData" xmlns="smNativeData" val="SMDATA_15_HVzNaBMAAAAlAAAAZQAAAA0AAAAAkAAAAEgAAACQAAAASAAAAAAAAAAAAAAAAAAAAAEAAABQAAAAt11ortNI+D8AAAAAAADwvw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bAUAALcdAACVVAAAdx4AABAAAAAmAAAACAAAAP//////////"/>
              </a:ext>
            </a:extLst>
          </p:cNvSpPr>
          <p:nvPr/>
        </p:nvSpPr>
        <p:spPr>
          <a:xfrm>
            <a:off x="881380" y="4830445"/>
            <a:ext cx="12868275" cy="121920"/>
          </a:xfrm>
          <a:prstGeom prst="roundRect">
            <a:avLst>
              <a:gd name="adj" fmla="val 75889"/>
            </a:avLst>
          </a:prstGeom>
          <a:solidFill>
            <a:srgbClr val="F65F62"/>
          </a:solidFill>
          <a:ln>
            <a:noFill/>
          </a:ln>
          <a:effectLst/>
        </p:spPr>
      </p:sp>
      <p:sp>
        <p:nvSpPr>
          <p:cNvPr id="7" name="Shape 5"/>
          <p:cNvSpPr>
            <a:extLst>
              <a:ext uri="smNativeData">
                <pr:smNativeData xmlns:pr="smNativeData" xmlns="smNativeData" val="SMDATA_15_HVzNaBMAAAAlAAAAZQAAAA0AAAAAkAAAAEgAAACQAAAASAAAAAAAAAAAAAAAAAAAAAEAAABQAAAA+b1Nf/YjBkAAAAAAAADwvw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+CoAAN4bAAAILwAA7x8AABAAAAAmAAAACAAAAP//////////"/>
              </a:ext>
            </a:extLst>
          </p:cNvSpPr>
          <p:nvPr/>
        </p:nvSpPr>
        <p:spPr>
          <a:xfrm>
            <a:off x="6985000" y="4530090"/>
            <a:ext cx="660400" cy="661035"/>
          </a:xfrm>
          <a:prstGeom prst="roundRect">
            <a:avLst>
              <a:gd name="adj" fmla="val 138378"/>
            </a:avLst>
          </a:prstGeom>
          <a:solidFill>
            <a:srgbClr val="F65F62"/>
          </a:solidFill>
          <a:ln>
            <a:noFill/>
          </a:ln>
          <a:effectLst/>
        </p:spPr>
      </p:sp>
      <p:pic>
        <p:nvPicPr>
          <p:cNvPr id="8" name="Image 0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DAsAADiHAAA0C0AAOse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183120" y="4695190"/>
            <a:ext cx="264160" cy="3308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 6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EohAACRGgAALCMAABAgAAAmAAAACAAAAP//////////"/>
              </a:ext>
            </a:extLst>
          </p:cNvSpPr>
          <p:nvPr/>
        </p:nvSpPr>
        <p:spPr>
          <a:xfrm>
            <a:off x="1131570" y="5411470"/>
            <a:ext cx="3187065" cy="3060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cap="none">
                <a:solidFill>
                  <a:srgbClr val="E5E0DF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Live Blood Inventory Heatmap</a:t>
            </a:r>
            <a:endParaRPr lang="en-us" sz="1900" cap="none"/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PwjAAAKUwAAJyYAABAgAAAmAAAACAAAAP//////////"/>
              </a:ext>
            </a:extLst>
          </p:cNvSpPr>
          <p:nvPr/>
        </p:nvSpPr>
        <p:spPr>
          <a:xfrm>
            <a:off x="1131570" y="5849620"/>
            <a:ext cx="123672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Interactive map view showing real-time blood stock availability.</a:t>
            </a:r>
            <a:endParaRPr lang="en-us" sz="1700" cap="none"/>
          </a:p>
        </p:txBody>
      </p:sp>
      <p:sp>
        <p:nvSpPr>
          <p:cNvPr id="11" name="Text 8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KAmAAAKUwAAyygAABAgAAAmAAAACAAAAP//////////"/>
              </a:ext>
            </a:extLst>
          </p:cNvSpPr>
          <p:nvPr/>
        </p:nvSpPr>
        <p:spPr>
          <a:xfrm>
            <a:off x="1131570" y="6278880"/>
            <a:ext cx="123672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Color-coded pins (Green = surplus, Yellow = moderate, Red = urgent shortage).</a:t>
            </a:r>
            <a:endParaRPr lang="en-us" sz="1700" cap="none"/>
          </a:p>
        </p:txBody>
      </p:sp>
      <p:sp>
        <p:nvSpPr>
          <p:cNvPr id="12" name="Text 9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EUpAAAKUwAAcCsAABAgAAAmAAAACAAAAP//////////"/>
              </a:ext>
            </a:extLst>
          </p:cNvSpPr>
          <p:nvPr/>
        </p:nvSpPr>
        <p:spPr>
          <a:xfrm>
            <a:off x="1131570" y="6708775"/>
            <a:ext cx="123672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Search and filter by blood group, city, or hospital.</a:t>
            </a:r>
            <a:endParaRPr lang="en-us" sz="1700" cap="none"/>
          </a:p>
        </p:txBody>
      </p:sp>
      <p:sp>
        <p:nvSpPr>
          <p:cNvPr id="13" name="Rectangle1"/>
          <p:cNvSpPr>
            <a:extLst>
              <a:ext uri="smNativeData">
                <pr:smNativeData xmlns:pr="smNativeData" xmlns="smNativeData" val="SMDATA_15_HVzNaBMAAAAlAAAAZAAAAA8BAAAAkAAAAEgAAACQAAAASAAAAAAAAAAAAAAAAAAAAAEAAABQAAAAAAAAAAAA4D8AAAAAAADgPwAAAAAAAOA/AAAAAAAA4D8AAAAAAADgPwAAAAAAAOA/AAAAAAAA4D8AAAAAAADgPwAAAAAAAOA/AAAAAAAA4D8CAAAAjAAAAAEAAAAAAAAAGR8nu/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8n1P///wEAAAAAAAAAAAAAAAAAAAAAAAAAAAAAAAAAAAAAAAAAAAAAAAJ/f38A5+bmA8zMzADAwP8Af39/AAAAAAAAAAAAAAAAAAAAAAAAAAAAIQAAABgAAAAUAAAADk8AAEEvAABfWQAAoDIAAAAAAAAmAAAACAAAAP//////////"/>
              </a:ext>
            </a:extLst>
          </p:cNvSpPr>
          <p:nvPr/>
        </p:nvSpPr>
        <p:spPr>
          <a:xfrm>
            <a:off x="12851130" y="7681595"/>
            <a:ext cx="1677035" cy="548005"/>
          </a:xfrm>
          <a:prstGeom prst="rect">
            <a:avLst/>
          </a:prstGeom>
          <a:solidFill>
            <a:schemeClr val="tx2">
              <a:shade val="37500"/>
            </a:schemeClr>
          </a:solidFill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HVzNaBMAAAAlAAAAZQAAAA0AAAAAkAAAAEgAAACQAAAASAAAAAAAAAAAAAAAAAAAAAEAAABQAAAARkJbzqW4uj8AAAAAAADwv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T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bAUAALURAADVMgAA9CIAABAAAAAmAAAACAAAAP//////////"/>
              </a:ext>
            </a:extLst>
          </p:cNvSpPr>
          <p:nvPr/>
        </p:nvSpPr>
        <p:spPr>
          <a:xfrm>
            <a:off x="881380" y="2878455"/>
            <a:ext cx="7381875" cy="2803525"/>
          </a:xfrm>
          <a:prstGeom prst="roundRect">
            <a:avLst>
              <a:gd name="adj" fmla="val 5219"/>
            </a:avLst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sp>
        <p:nvSpPr>
          <p:cNvPr id="4" name="Shape 1"/>
          <p:cNvSpPr>
            <a:extLst>
              <a:ext uri="smNativeData">
                <pr:smNativeData xmlns:pr="smNativeData" xmlns="smNativeData" val="SMDATA_15_HVzNaBMAAAAlAAAAZQAAAA0AAAAAkAAAAEgAAACQAAAASAAAAAAAAAAAAAAAAAAAAAEAAABQAAAAt11ortNI+D8AAAAAAADwvw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bAUAAIURAADVMgAARRIAABAAAAAmAAAACAAAAP//////////"/>
              </a:ext>
            </a:extLst>
          </p:cNvSpPr>
          <p:nvPr/>
        </p:nvSpPr>
        <p:spPr>
          <a:xfrm>
            <a:off x="881380" y="2847975"/>
            <a:ext cx="7381875" cy="121920"/>
          </a:xfrm>
          <a:prstGeom prst="roundRect">
            <a:avLst>
              <a:gd name="adj" fmla="val 75889"/>
            </a:avLst>
          </a:prstGeom>
          <a:solidFill>
            <a:srgbClr val="F65F62"/>
          </a:solidFill>
          <a:ln>
            <a:noFill/>
          </a:ln>
          <a:effectLst/>
        </p:spPr>
      </p:sp>
      <p:sp>
        <p:nvSpPr>
          <p:cNvPr id="5" name="Shape 2"/>
          <p:cNvSpPr>
            <a:extLst>
              <a:ext uri="smNativeData">
                <pr:smNativeData xmlns:pr="smNativeData" xmlns="smNativeData" val="SMDATA_15_HVzNaBMAAAAlAAAAZQAAAA0AAAAAkAAAAEgAAACQAAAASAAAAAAAAAAAAAAAAAAAAAEAAABQAAAA+b1Nf/YjBkAAAAAAAADwvw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UVoo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GBoAAK0PAAAoHgAAvRMAABAAAAAmAAAACAAAAP//////////"/>
              </a:ext>
            </a:extLst>
          </p:cNvSpPr>
          <p:nvPr/>
        </p:nvSpPr>
        <p:spPr>
          <a:xfrm>
            <a:off x="4241800" y="2548255"/>
            <a:ext cx="660400" cy="660400"/>
          </a:xfrm>
          <a:prstGeom prst="roundRect">
            <a:avLst>
              <a:gd name="adj" fmla="val 138378"/>
            </a:avLst>
          </a:prstGeom>
          <a:solidFill>
            <a:srgbClr val="F65F62"/>
          </a:solidFill>
          <a:ln>
            <a:noFill/>
          </a:ln>
          <a:effectLst/>
        </p:spPr>
      </p:sp>
      <p:pic>
        <p:nvPicPr>
          <p:cNvPr id="6" name="Image 1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FAbAACxEAAA8BwAALkS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439920" y="2713355"/>
            <a:ext cx="264160" cy="330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BgVAADYGAAA+hYAABAgAAAmAAAACAAAAP//////////"/>
              </a:ext>
            </a:extLst>
          </p:cNvSpPr>
          <p:nvPr/>
        </p:nvSpPr>
        <p:spPr>
          <a:xfrm>
            <a:off x="1131570" y="3429000"/>
            <a:ext cx="2907030" cy="3060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cap="none">
                <a:solidFill>
                  <a:srgbClr val="E5E0DF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Smart Donation Scheduling</a:t>
            </a:r>
            <a:endParaRPr lang="en-us" sz="190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MoXAABKMQAAIBwAABAAAAAmAAAACAAAAP//////////"/>
              </a:ext>
            </a:extLst>
          </p:cNvSpPr>
          <p:nvPr/>
        </p:nvSpPr>
        <p:spPr>
          <a:xfrm>
            <a:off x="1131570" y="3867150"/>
            <a:ext cx="688086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Automatically calculates the next eligible donation date for each donor.</a:t>
            </a:r>
            <a:endParaRPr lang="en-us" sz="1700" cap="none"/>
          </a:p>
        </p:txBody>
      </p:sp>
      <p:sp>
        <p:nvSpPr>
          <p:cNvPr id="9" name="Text 5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D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JkcAABKMQAAxB4AABAgAAAmAAAACAAAAP//////////"/>
              </a:ext>
            </a:extLst>
          </p:cNvSpPr>
          <p:nvPr/>
        </p:nvSpPr>
        <p:spPr>
          <a:xfrm>
            <a:off x="1131570" y="4648835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Sends gentle reminders (email, SMS, or WhatsApp).</a:t>
            </a:r>
            <a:endParaRPr lang="en-us" sz="1700" cap="none"/>
          </a:p>
        </p:txBody>
      </p:sp>
      <p:sp>
        <p:nvSpPr>
          <p:cNvPr id="10" name="Text 6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f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D4fAABKMQAAaSEAABAgAAAmAAAACAAAAP//////////"/>
              </a:ext>
            </a:extLst>
          </p:cNvSpPr>
          <p:nvPr/>
        </p:nvSpPr>
        <p:spPr>
          <a:xfrm>
            <a:off x="1131570" y="507873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Provides a calendar booking system for nearby blood drives.</a:t>
            </a:r>
            <a:endParaRPr lang="en-us" sz="17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ZivKR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HVzNaBMAAAAlAAAAZQAAAA0AAAAAkAAAAEgAAACQAAAASAAAAAAAAAAAAAAAAAAAAAEAAABQAAAARkJbzqW4uj8AAAAAAADwv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D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bAUAALURAADVMgAA9CIAABAAAAAmAAAACAAAAP//////////"/>
              </a:ext>
            </a:extLst>
          </p:cNvSpPr>
          <p:nvPr/>
        </p:nvSpPr>
        <p:spPr>
          <a:xfrm>
            <a:off x="881380" y="2878455"/>
            <a:ext cx="7381875" cy="2803525"/>
          </a:xfrm>
          <a:prstGeom prst="roundRect">
            <a:avLst>
              <a:gd name="adj" fmla="val 5219"/>
            </a:avLst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sp>
        <p:nvSpPr>
          <p:cNvPr id="4" name="Shape 1"/>
          <p:cNvSpPr>
            <a:extLst>
              <a:ext uri="smNativeData">
                <pr:smNativeData xmlns:pr="smNativeData" xmlns="smNativeData" val="SMDATA_15_HVzNaBMAAAAlAAAAZQAAAA0AAAAAkAAAAEgAAACQAAAASAAAAAAAAAAAAAAAAAAAAAEAAABQAAAAt11ortNI+D8AAAAAAADwvw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X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bAUAAIURAADVMgAARRIAABAAAAAmAAAACAAAAP//////////"/>
              </a:ext>
            </a:extLst>
          </p:cNvSpPr>
          <p:nvPr/>
        </p:nvSpPr>
        <p:spPr>
          <a:xfrm>
            <a:off x="881380" y="2847975"/>
            <a:ext cx="7381875" cy="121920"/>
          </a:xfrm>
          <a:prstGeom prst="roundRect">
            <a:avLst>
              <a:gd name="adj" fmla="val 75889"/>
            </a:avLst>
          </a:prstGeom>
          <a:solidFill>
            <a:srgbClr val="F65F62"/>
          </a:solidFill>
          <a:ln>
            <a:noFill/>
          </a:ln>
          <a:effectLst/>
        </p:spPr>
      </p:sp>
      <p:sp>
        <p:nvSpPr>
          <p:cNvPr id="5" name="Shape 2"/>
          <p:cNvSpPr>
            <a:extLst>
              <a:ext uri="smNativeData">
                <pr:smNativeData xmlns:pr="smNativeData" xmlns="smNativeData" val="SMDATA_15_HVzNaBMAAAAlAAAAZQAAAA0AAAAAkAAAAEgAAACQAAAASAAAAAAAAAAAAAAAAAAAAAEAAABQAAAA+b1Nf/YjBkAAAAAAAADwvw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GBoAAK0PAAAoHgAAvRMAABAAAAAmAAAACAAAAP//////////"/>
              </a:ext>
            </a:extLst>
          </p:cNvSpPr>
          <p:nvPr/>
        </p:nvSpPr>
        <p:spPr>
          <a:xfrm>
            <a:off x="4241800" y="2548255"/>
            <a:ext cx="660400" cy="660400"/>
          </a:xfrm>
          <a:prstGeom prst="roundRect">
            <a:avLst>
              <a:gd name="adj" fmla="val 138378"/>
            </a:avLst>
          </a:prstGeom>
          <a:solidFill>
            <a:srgbClr val="F65F62"/>
          </a:solidFill>
          <a:ln>
            <a:noFill/>
          </a:ln>
          <a:effectLst/>
        </p:spPr>
      </p:sp>
      <p:pic>
        <p:nvPicPr>
          <p:cNvPr id="6" name="Image 1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FAbAACxEAAA8BwAALkS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439920" y="2713355"/>
            <a:ext cx="264160" cy="330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T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BgVAADeFgAA+hYAABAgAAAmAAAACAAAAP//////////"/>
              </a:ext>
            </a:extLst>
          </p:cNvSpPr>
          <p:nvPr/>
        </p:nvSpPr>
        <p:spPr>
          <a:xfrm>
            <a:off x="1131570" y="3429000"/>
            <a:ext cx="2585720" cy="3060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cap="none">
                <a:solidFill>
                  <a:srgbClr val="E5E0DF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Donor Health Dashboard</a:t>
            </a:r>
            <a:endParaRPr lang="en-us" sz="190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n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MoXAABKMQAA9RkAABAgAAAmAAAACAAAAP//////////"/>
              </a:ext>
            </a:extLst>
          </p:cNvSpPr>
          <p:nvPr/>
        </p:nvSpPr>
        <p:spPr>
          <a:xfrm>
            <a:off x="1131570" y="386715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Tracks donation history, hemoglobin levels, and eligibility status.</a:t>
            </a:r>
            <a:endParaRPr lang="en-us" sz="1700" cap="none"/>
          </a:p>
        </p:txBody>
      </p:sp>
      <p:sp>
        <p:nvSpPr>
          <p:cNvPr id="9" name="Text 5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z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G4aAABKMQAAmRwAABAgAAAmAAAACAAAAP//////////"/>
              </a:ext>
            </a:extLst>
          </p:cNvSpPr>
          <p:nvPr/>
        </p:nvSpPr>
        <p:spPr>
          <a:xfrm>
            <a:off x="1131570" y="429641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Displays recovery status post-donation.</a:t>
            </a:r>
            <a:endParaRPr lang="en-us" sz="1700" cap="none"/>
          </a:p>
        </p:txBody>
      </p:sp>
      <p:sp>
        <p:nvSpPr>
          <p:cNvPr id="10" name="Text 6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7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BMdAABKMQAAaSEAABAAAAAmAAAACAAAAP//////////"/>
              </a:ext>
            </a:extLst>
          </p:cNvSpPr>
          <p:nvPr/>
        </p:nvSpPr>
        <p:spPr>
          <a:xfrm>
            <a:off x="1131570" y="4726305"/>
            <a:ext cx="688086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Badges &amp; streaks: “Regular Donor,” “First Responder,” “Top Contributor.”</a:t>
            </a:r>
            <a:endParaRPr lang="en-us" sz="17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wCE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HVzNaBMAAAAlAAAAZQAAAA0AAAAAkAAAAEgAAACQAAAASAAAAAAAAAAAAAAAAAAAAAEAAABQAAAAHebLC7CPvj8AAAAAAADwv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KycAAMoSAACUVAAA3iEAABAAAAAmAAAACAAAAP//////////"/>
              </a:ext>
            </a:extLst>
          </p:cNvSpPr>
          <p:nvPr/>
        </p:nvSpPr>
        <p:spPr>
          <a:xfrm>
            <a:off x="6367145" y="3054350"/>
            <a:ext cx="7381875" cy="2451100"/>
          </a:xfrm>
          <a:prstGeom prst="roundRect">
            <a:avLst>
              <a:gd name="adj" fmla="val 5969"/>
            </a:avLst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sp>
        <p:nvSpPr>
          <p:cNvPr id="4" name="Shape 1"/>
          <p:cNvSpPr>
            <a:extLst>
              <a:ext uri="smNativeData">
                <pr:smNativeData xmlns:pr="smNativeData" xmlns="smNativeData" val="SMDATA_15_HVzNaBMAAAAlAAAAZQAAAA0AAAAAkAAAAEgAAACQAAAASAAAAAAAAAAAAAAAAAAAAAEAAABQAAAAt11ortNI+D8AAAAAAADwvw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KycAAJoSAACUVAAAWhMAABAAAAAmAAAACAAAAP//////////"/>
              </a:ext>
            </a:extLst>
          </p:cNvSpPr>
          <p:nvPr/>
        </p:nvSpPr>
        <p:spPr>
          <a:xfrm>
            <a:off x="6367145" y="3023870"/>
            <a:ext cx="7381875" cy="121920"/>
          </a:xfrm>
          <a:prstGeom prst="roundRect">
            <a:avLst>
              <a:gd name="adj" fmla="val 75889"/>
            </a:avLst>
          </a:prstGeom>
          <a:solidFill>
            <a:srgbClr val="F65F62"/>
          </a:solidFill>
          <a:ln>
            <a:noFill/>
          </a:ln>
          <a:effectLst/>
        </p:spPr>
      </p:sp>
      <p:sp>
        <p:nvSpPr>
          <p:cNvPr id="5" name="Shape 2"/>
          <p:cNvSpPr>
            <a:extLst>
              <a:ext uri="smNativeData">
                <pr:smNativeData xmlns:pr="smNativeData" xmlns="smNativeData" val="SMDATA_15_HVzNaBMAAAAlAAAAZQAAAA0AAAAAkAAAAEgAAACQAAAASAAAAAAAAAAAAAAAAAAAAAEAAABQAAAA+b1Nf/YjBkAAAAAAAADwvw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2DsAAMIQAADoPwAA0xQAABAAAAAmAAAACAAAAP//////////"/>
              </a:ext>
            </a:extLst>
          </p:cNvSpPr>
          <p:nvPr/>
        </p:nvSpPr>
        <p:spPr>
          <a:xfrm>
            <a:off x="9728200" y="2724150"/>
            <a:ext cx="660400" cy="661035"/>
          </a:xfrm>
          <a:prstGeom prst="roundRect">
            <a:avLst>
              <a:gd name="adj" fmla="val 138378"/>
            </a:avLst>
          </a:prstGeom>
          <a:solidFill>
            <a:srgbClr val="F65F62"/>
          </a:solidFill>
          <a:ln>
            <a:noFill/>
          </a:ln>
          <a:effectLst/>
        </p:spPr>
      </p:sp>
      <p:pic>
        <p:nvPicPr>
          <p:cNvPr id="6" name="Image 1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BA9AADGEQAAsD4AAM4T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926320" y="2889250"/>
            <a:ext cx="264160" cy="330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gAAC4WAADFNwAADxgAABAgAAAmAAAACAAAAP//////////"/>
              </a:ext>
            </a:extLst>
          </p:cNvSpPr>
          <p:nvPr/>
        </p:nvSpPr>
        <p:spPr>
          <a:xfrm>
            <a:off x="6617970" y="3605530"/>
            <a:ext cx="2447925" cy="3054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cap="none">
                <a:solidFill>
                  <a:srgbClr val="E5E0DF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Emergency Circle Alert</a:t>
            </a:r>
            <a:endParaRPr lang="en-us" sz="190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gAAOAYAAAKUwAACxsAABAgAAAmAAAACAAAAP//////////"/>
              </a:ext>
            </a:extLst>
          </p:cNvSpPr>
          <p:nvPr/>
        </p:nvSpPr>
        <p:spPr>
          <a:xfrm>
            <a:off x="6617970" y="404368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Creates location-based donor clusters.</a:t>
            </a:r>
            <a:endParaRPr lang="en-us" sz="1700" cap="none"/>
          </a:p>
        </p:txBody>
      </p:sp>
      <p:sp>
        <p:nvSpPr>
          <p:cNvPr id="9" name="Text 5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gAAIQbAAAKUwAArx0AABAgAAAmAAAACAAAAP//////////"/>
              </a:ext>
            </a:extLst>
          </p:cNvSpPr>
          <p:nvPr/>
        </p:nvSpPr>
        <p:spPr>
          <a:xfrm>
            <a:off x="6617970" y="447294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During urgent requests, pings all nearby eligible donors.</a:t>
            </a:r>
            <a:endParaRPr lang="en-us" sz="1700" cap="none"/>
          </a:p>
        </p:txBody>
      </p:sp>
      <p:sp>
        <p:nvSpPr>
          <p:cNvPr id="10" name="Text 6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gAACgeAAAKUwAAUyAAABAgAAAmAAAACAAAAP//////////"/>
              </a:ext>
            </a:extLst>
          </p:cNvSpPr>
          <p:nvPr/>
        </p:nvSpPr>
        <p:spPr>
          <a:xfrm>
            <a:off x="6617970" y="490220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Prioritizes based on distance and availability (saves time in crisis).</a:t>
            </a:r>
            <a:endParaRPr lang="en-us" sz="1700" cap="none"/>
          </a:p>
        </p:txBody>
      </p:sp>
      <p:sp>
        <p:nvSpPr>
          <p:cNvPr id="11" name="Rectangle1"/>
          <p:cNvSpPr>
            <a:extLst>
              <a:ext uri="smNativeData">
                <pr:smNativeData xmlns:pr="smNativeData" xmlns="smNativeData" val="SMDATA_15_HVzNaBMAAAAlAAAAZAAAAA8BAAAAkAAAAEgAAACQAAAASAAAAAAAAAAAAAAAAAAAAAEAAABQAAAAAAAAAAAA4D8AAAAAAADgPwAAAAAAAOA/AAAAAAAA4D8AAAAAAADgPwAAAAAAAOA/AAAAAAAA4D8AAAAAAADgPwAAAAAAAOA/AAAAAAAA4D8CAAAAjAAAAAEAAAAAAAAAGR8nu/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8n1P///wEAAAAAAAAAAAAAAAAAAAAAAAAAAAAAAAAAAAAAAAAAAAAAAAJ/f38A5+bmA8zMzADAwP8Af39/AAAAAAAAAAAAAAAAAAAAAAAAAAAAIQAAABgAAAAUAAAADk8AAEEvAABfWQAAoDIAAAAAAAAmAAAACAAAAP//////////"/>
              </a:ext>
            </a:extLst>
          </p:cNvSpPr>
          <p:nvPr/>
        </p:nvSpPr>
        <p:spPr>
          <a:xfrm>
            <a:off x="12851130" y="7681595"/>
            <a:ext cx="1677035" cy="548005"/>
          </a:xfrm>
          <a:prstGeom prst="rect">
            <a:avLst/>
          </a:prstGeom>
          <a:solidFill>
            <a:schemeClr val="tx2">
              <a:shade val="37500"/>
            </a:schemeClr>
          </a:solidFill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HVzNaBMAAAAlAAAAZQAAAA0AAAAAkAAAAEgAAACQAAAASAAAAAAAAAAAAAAAAAAAAAEAAABQAAAAuoPYmULntT8AAAAAAADwv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bAUAAM8PAADVMgAA2SQAABAAAAAmAAAACAAAAP//////////"/>
              </a:ext>
            </a:extLst>
          </p:cNvSpPr>
          <p:nvPr/>
        </p:nvSpPr>
        <p:spPr>
          <a:xfrm>
            <a:off x="881380" y="2569845"/>
            <a:ext cx="7381875" cy="3420110"/>
          </a:xfrm>
          <a:prstGeom prst="roundRect">
            <a:avLst>
              <a:gd name="adj" fmla="val 4278"/>
            </a:avLst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sp>
        <p:nvSpPr>
          <p:cNvPr id="4" name="Shape 1"/>
          <p:cNvSpPr>
            <a:extLst>
              <a:ext uri="smNativeData">
                <pr:smNativeData xmlns:pr="smNativeData" xmlns="smNativeData" val="SMDATA_15_HVzNaBMAAAAlAAAAZQAAAA0AAAAAkAAAAEgAAACQAAAASAAAAAAAAAAAAAAAAAAAAAEAAABQAAAAt11ortNI+D8AAAAAAADwvw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bAUAAJ8PAADVMgAAXxAAABAAAAAmAAAACAAAAP//////////"/>
              </a:ext>
            </a:extLst>
          </p:cNvSpPr>
          <p:nvPr/>
        </p:nvSpPr>
        <p:spPr>
          <a:xfrm>
            <a:off x="881380" y="2539365"/>
            <a:ext cx="7381875" cy="121920"/>
          </a:xfrm>
          <a:prstGeom prst="roundRect">
            <a:avLst>
              <a:gd name="adj" fmla="val 75889"/>
            </a:avLst>
          </a:prstGeom>
          <a:solidFill>
            <a:srgbClr val="F65F62"/>
          </a:solidFill>
          <a:ln>
            <a:noFill/>
          </a:ln>
          <a:effectLst/>
        </p:spPr>
      </p:sp>
      <p:sp>
        <p:nvSpPr>
          <p:cNvPr id="5" name="Shape 2"/>
          <p:cNvSpPr>
            <a:extLst>
              <a:ext uri="smNativeData">
                <pr:smNativeData xmlns:pr="smNativeData" xmlns="smNativeData" val="SMDATA_15_HVzNaBMAAAAlAAAAZQAAAA0AAAAAkAAAAEgAAACQAAAASAAAAAAAAAAAAAAAAAAAAAEAAABQAAAA+b1Nf/YjBkAAAAAAAADwvw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GBoAAMcNAAAoHgAA2BEAABAAAAAmAAAACAAAAP//////////"/>
              </a:ext>
            </a:extLst>
          </p:cNvSpPr>
          <p:nvPr/>
        </p:nvSpPr>
        <p:spPr>
          <a:xfrm>
            <a:off x="4241800" y="2239645"/>
            <a:ext cx="660400" cy="661035"/>
          </a:xfrm>
          <a:prstGeom prst="roundRect">
            <a:avLst>
              <a:gd name="adj" fmla="val 138378"/>
            </a:avLst>
          </a:prstGeom>
          <a:solidFill>
            <a:srgbClr val="F65F62"/>
          </a:solidFill>
          <a:ln>
            <a:noFill/>
          </a:ln>
          <a:effectLst/>
        </p:spPr>
      </p:sp>
      <p:pic>
        <p:nvPicPr>
          <p:cNvPr id="6" name="Image 1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FAbAADLDgAA8BwAANMQ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439920" y="2404745"/>
            <a:ext cx="264160" cy="330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DITAADWFwAAFBUAABAgAAAmAAAACAAAAP//////////"/>
              </a:ext>
            </a:extLst>
          </p:cNvSpPr>
          <p:nvPr/>
        </p:nvSpPr>
        <p:spPr>
          <a:xfrm>
            <a:off x="1131570" y="3120390"/>
            <a:ext cx="2743200" cy="3060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cap="none">
                <a:solidFill>
                  <a:srgbClr val="E5E0DF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Analytics &amp; Insights Panel</a:t>
            </a:r>
            <a:endParaRPr lang="en-us" sz="190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OQVAABKMQAADxgAABAgAAAmAAAACAAAAP//////////"/>
              </a:ext>
            </a:extLst>
          </p:cNvSpPr>
          <p:nvPr/>
        </p:nvSpPr>
        <p:spPr>
          <a:xfrm>
            <a:off x="1131570" y="355854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Provides </a:t>
            </a:r>
            <a:r>
              <a:rPr lang="en-us" sz="1700" b="1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predictive analytics for hospital administrators:</a:t>
            </a:r>
            <a:endParaRPr lang="en-us" sz="1700" b="1" cap="none">
              <a:solidFill>
                <a:srgbClr val="E5E0DF"/>
              </a:solidFill>
              <a:latin typeface="Barlow" pitchFamily="0" charset="0"/>
              <a:ea typeface="Barlow" pitchFamily="0" charset="0"/>
              <a:cs typeface="Barlow" pitchFamily="0" charset="0"/>
            </a:endParaRPr>
          </a:p>
        </p:txBody>
      </p:sp>
      <p:sp>
        <p:nvSpPr>
          <p:cNvPr id="9" name="Text 5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OAYAABKMQAACxsAABAgAAAmAAAACAAAAP//////////"/>
              </a:ext>
            </a:extLst>
          </p:cNvSpPr>
          <p:nvPr/>
        </p:nvSpPr>
        <p:spPr>
          <a:xfrm>
            <a:off x="1131570" y="404368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Upcoming demand forecasts.</a:t>
            </a:r>
            <a:endParaRPr lang="en-us" sz="1700" cap="none"/>
          </a:p>
        </p:txBody>
      </p:sp>
      <p:sp>
        <p:nvSpPr>
          <p:cNvPr id="10" name="Text 6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IQbAABKMQAArx0AABAgAAAmAAAACAAAAP//////////"/>
              </a:ext>
            </a:extLst>
          </p:cNvSpPr>
          <p:nvPr/>
        </p:nvSpPr>
        <p:spPr>
          <a:xfrm>
            <a:off x="1131570" y="447294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Predicts blood group scarcity.</a:t>
            </a:r>
            <a:endParaRPr lang="en-us" sz="1700" cap="none"/>
          </a:p>
        </p:txBody>
      </p:sp>
      <p:sp>
        <p:nvSpPr>
          <p:cNvPr id="11" name="Text 7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CgeAABKMQAAUyAAABAgAAAmAAAACAAAAP//////////"/>
              </a:ext>
            </a:extLst>
          </p:cNvSpPr>
          <p:nvPr/>
        </p:nvSpPr>
        <p:spPr>
          <a:xfrm>
            <a:off x="1131570" y="490220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Seasonal/weekly donation trends.</a:t>
            </a:r>
            <a:endParaRPr lang="en-us" sz="1700" cap="none"/>
          </a:p>
        </p:txBody>
      </p:sp>
      <p:sp>
        <p:nvSpPr>
          <p:cNvPr id="12" name="Text 8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CMhAABKMQAATiMAABAgAAAmAAAACAAAAP//////////"/>
              </a:ext>
            </a:extLst>
          </p:cNvSpPr>
          <p:nvPr/>
        </p:nvSpPr>
        <p:spPr>
          <a:xfrm>
            <a:off x="1131570" y="5386705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Helps them plan </a:t>
            </a:r>
            <a:r>
              <a:rPr lang="en-us" sz="1700" b="1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blood drives proactively.</a:t>
            </a:r>
            <a:endParaRPr lang="en-us" sz="1700" b="1" cap="none">
              <a:solidFill>
                <a:srgbClr val="E5E0DF"/>
              </a:solidFill>
              <a:latin typeface="Barlow" pitchFamily="0" charset="0"/>
              <a:ea typeface="Barlow" pitchFamily="0" charset="0"/>
              <a:cs typeface="Barlow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HVzNaBMAAAAlAAAAZQAAAA0AAAAAkAAAAEgAAACQAAAASAAAAAAAAAAAAAAAAAAAAAEAAABQAAAARkJbzqW4uj8AAAAAAADwv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bAUAALURAADVMgAA9CIAABAAAAAmAAAACAAAAP//////////"/>
              </a:ext>
            </a:extLst>
          </p:cNvSpPr>
          <p:nvPr/>
        </p:nvSpPr>
        <p:spPr>
          <a:xfrm>
            <a:off x="881380" y="2878455"/>
            <a:ext cx="7381875" cy="2803525"/>
          </a:xfrm>
          <a:prstGeom prst="roundRect">
            <a:avLst>
              <a:gd name="adj" fmla="val 5219"/>
            </a:avLst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sp>
        <p:nvSpPr>
          <p:cNvPr id="4" name="Shape 1"/>
          <p:cNvSpPr>
            <a:extLst>
              <a:ext uri="smNativeData">
                <pr:smNativeData xmlns:pr="smNativeData" xmlns="smNativeData" val="SMDATA_15_HVzNaBMAAAAlAAAAZQAAAA0AAAAAkAAAAEgAAACQAAAASAAAAAAAAAAAAAAAAAAAAAEAAABQAAAAt11ortNI+D8AAAAAAADwvw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bAUAAIURAADVMgAARRIAABAAAAAmAAAACAAAAP//////////"/>
              </a:ext>
            </a:extLst>
          </p:cNvSpPr>
          <p:nvPr/>
        </p:nvSpPr>
        <p:spPr>
          <a:xfrm>
            <a:off x="881380" y="2847975"/>
            <a:ext cx="7381875" cy="121920"/>
          </a:xfrm>
          <a:prstGeom prst="roundRect">
            <a:avLst>
              <a:gd name="adj" fmla="val 75889"/>
            </a:avLst>
          </a:prstGeom>
          <a:solidFill>
            <a:srgbClr val="F65F62"/>
          </a:solidFill>
          <a:ln>
            <a:noFill/>
          </a:ln>
          <a:effectLst/>
        </p:spPr>
      </p:sp>
      <p:sp>
        <p:nvSpPr>
          <p:cNvPr id="5" name="Shape 2"/>
          <p:cNvSpPr>
            <a:extLst>
              <a:ext uri="smNativeData">
                <pr:smNativeData xmlns:pr="smNativeData" xmlns="smNativeData" val="SMDATA_15_HVzNaBMAAAAlAAAAZQAAAA0AAAAAkAAAAEgAAACQAAAASAAAAAAAAAAAAAAAAAAAAAEAAABQAAAA+b1Nf/YjBkAAAAAAAADwvw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GBoAAK0PAAAoHgAAvRMAABAAAAAmAAAACAAAAP//////////"/>
              </a:ext>
            </a:extLst>
          </p:cNvSpPr>
          <p:nvPr/>
        </p:nvSpPr>
        <p:spPr>
          <a:xfrm>
            <a:off x="4241800" y="2548255"/>
            <a:ext cx="660400" cy="660400"/>
          </a:xfrm>
          <a:prstGeom prst="roundRect">
            <a:avLst>
              <a:gd name="adj" fmla="val 138378"/>
            </a:avLst>
          </a:prstGeom>
          <a:solidFill>
            <a:srgbClr val="F65F62"/>
          </a:solidFill>
          <a:ln>
            <a:noFill/>
          </a:ln>
          <a:effectLst/>
        </p:spPr>
      </p:sp>
      <p:pic>
        <p:nvPicPr>
          <p:cNvPr id="6" name="Image 1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FAbAACxEAAA8BwAALkS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439920" y="2713355"/>
            <a:ext cx="264160" cy="330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BgVAAAgFwAA+hYAABAgAAAmAAAACAAAAP//////////"/>
              </a:ext>
            </a:extLst>
          </p:cNvSpPr>
          <p:nvPr/>
        </p:nvSpPr>
        <p:spPr>
          <a:xfrm>
            <a:off x="1131570" y="3429000"/>
            <a:ext cx="2627630" cy="3060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cap="none">
                <a:solidFill>
                  <a:srgbClr val="E5E0DF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Community Engagement</a:t>
            </a:r>
            <a:endParaRPr lang="en-us" sz="190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MoXAABKMQAAIBwAABAAAAAmAAAACAAAAP//////////"/>
              </a:ext>
            </a:extLst>
          </p:cNvSpPr>
          <p:nvPr/>
        </p:nvSpPr>
        <p:spPr>
          <a:xfrm>
            <a:off x="1131570" y="3867150"/>
            <a:ext cx="688086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Lets donors form </a:t>
            </a:r>
            <a:r>
              <a:rPr lang="en-us" sz="1700" b="1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Donor Circles (college groups, workplaces, local clubs).</a:t>
            </a:r>
            <a:endParaRPr lang="en-us" sz="1700" b="1" cap="none">
              <a:solidFill>
                <a:srgbClr val="E5E0DF"/>
              </a:solidFill>
              <a:latin typeface="Barlow" pitchFamily="0" charset="0"/>
              <a:ea typeface="Barlow" pitchFamily="0" charset="0"/>
              <a:cs typeface="Barlow" pitchFamily="0" charset="0"/>
            </a:endParaRPr>
          </a:p>
        </p:txBody>
      </p:sp>
      <p:sp>
        <p:nvSpPr>
          <p:cNvPr id="9" name="Text 5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JkcAABKMQAAxB4AABAgAAAmAAAACAAAAP//////////"/>
              </a:ext>
            </a:extLst>
          </p:cNvSpPr>
          <p:nvPr/>
        </p:nvSpPr>
        <p:spPr>
          <a:xfrm>
            <a:off x="1131570" y="4648835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Shows impact score: “Your circle saved 57 lives this year!”</a:t>
            </a:r>
            <a:endParaRPr lang="en-us" sz="1700" cap="none"/>
          </a:p>
        </p:txBody>
      </p:sp>
      <p:sp>
        <p:nvSpPr>
          <p:cNvPr id="10" name="Text 6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D4fAABKMQAAaSEAABAgAAAmAAAACAAAAP//////////"/>
              </a:ext>
            </a:extLst>
          </p:cNvSpPr>
          <p:nvPr/>
        </p:nvSpPr>
        <p:spPr>
          <a:xfrm>
            <a:off x="1131570" y="507873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Encourages friendly competition between groups.</a:t>
            </a:r>
            <a:endParaRPr lang="en-us" sz="17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HVzNaBMAAAAlAAAAZQAAAA0AAAAAkAAAAEgAAACQAAAASAAAAAAAAAAAAAAAAAAAAAEAAABQAAAAlZo90AoMuT8AAAAAAADwv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bAUAACERAADVMgAAhyMAABAAAAAmAAAACAAAAP//////////"/>
              </a:ext>
            </a:extLst>
          </p:cNvSpPr>
          <p:nvPr/>
        </p:nvSpPr>
        <p:spPr>
          <a:xfrm>
            <a:off x="881380" y="2784475"/>
            <a:ext cx="7381875" cy="2990850"/>
          </a:xfrm>
          <a:prstGeom prst="roundRect">
            <a:avLst>
              <a:gd name="adj" fmla="val 4892"/>
            </a:avLst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sp>
        <p:nvSpPr>
          <p:cNvPr id="4" name="Shape 1"/>
          <p:cNvSpPr>
            <a:extLst>
              <a:ext uri="smNativeData">
                <pr:smNativeData xmlns:pr="smNativeData" xmlns="smNativeData" val="SMDATA_15_HVzNaBMAAAAlAAAAZQAAAA0AAAAAkAAAAEgAAACQAAAASAAAAAAAAAAAAAAAAAAAAAEAAABQAAAAt11ortNI+D8AAAAAAADwvw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bAUAAPEQAADVMgAAsREAABAAAAAmAAAACAAAAP//////////"/>
              </a:ext>
            </a:extLst>
          </p:cNvSpPr>
          <p:nvPr/>
        </p:nvSpPr>
        <p:spPr>
          <a:xfrm>
            <a:off x="881380" y="2753995"/>
            <a:ext cx="7381875" cy="121920"/>
          </a:xfrm>
          <a:prstGeom prst="roundRect">
            <a:avLst>
              <a:gd name="adj" fmla="val 75889"/>
            </a:avLst>
          </a:prstGeom>
          <a:solidFill>
            <a:srgbClr val="F65F62"/>
          </a:solidFill>
          <a:ln>
            <a:noFill/>
          </a:ln>
          <a:effectLst/>
        </p:spPr>
      </p:sp>
      <p:sp>
        <p:nvSpPr>
          <p:cNvPr id="5" name="Shape 2"/>
          <p:cNvSpPr>
            <a:extLst>
              <a:ext uri="smNativeData">
                <pr:smNativeData xmlns:pr="smNativeData" xmlns="smNativeData" val="SMDATA_15_HVzNaBMAAAAlAAAAZQAAAA0AAAAAkAAAAEgAAACQAAAASAAAAAAAAAAAAAAAAAAAAAEAAABQAAAA+b1Nf/YjBkAAAAAAAADwvw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GBoAABkPAAAoHgAAKhMAABAAAAAmAAAACAAAAP//////////"/>
              </a:ext>
            </a:extLst>
          </p:cNvSpPr>
          <p:nvPr/>
        </p:nvSpPr>
        <p:spPr>
          <a:xfrm>
            <a:off x="4241800" y="2454275"/>
            <a:ext cx="660400" cy="661035"/>
          </a:xfrm>
          <a:prstGeom prst="roundRect">
            <a:avLst>
              <a:gd name="adj" fmla="val 138378"/>
            </a:avLst>
          </a:prstGeom>
          <a:solidFill>
            <a:srgbClr val="F65F62"/>
          </a:solidFill>
          <a:ln>
            <a:noFill/>
          </a:ln>
          <a:effectLst/>
        </p:spPr>
      </p:sp>
      <p:pic>
        <p:nvPicPr>
          <p:cNvPr id="6" name="Image 1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FAbAAAdEAAA8BwAACUS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439920" y="2619375"/>
            <a:ext cx="264160" cy="330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Dk5e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IQUAABTFwAAZhYAABAgAAAmAAAACAAAAP//////////"/>
              </a:ext>
            </a:extLst>
          </p:cNvSpPr>
          <p:nvPr/>
        </p:nvSpPr>
        <p:spPr>
          <a:xfrm>
            <a:off x="1131570" y="3335020"/>
            <a:ext cx="2660015" cy="3060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cap="none">
                <a:solidFill>
                  <a:srgbClr val="E5E0DF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Public API for Integration</a:t>
            </a:r>
            <a:endParaRPr lang="en-us" sz="190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DYXAABKMQAAYRkAABAgAAAmAAAACAAAAP//////////"/>
              </a:ext>
            </a:extLst>
          </p:cNvSpPr>
          <p:nvPr/>
        </p:nvSpPr>
        <p:spPr>
          <a:xfrm>
            <a:off x="1131570" y="377317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Allows hospitals, ambulances, and NGOs to integrate directly:</a:t>
            </a:r>
            <a:endParaRPr lang="en-us" sz="1700" cap="none"/>
          </a:p>
        </p:txBody>
      </p:sp>
      <p:sp>
        <p:nvSpPr>
          <p:cNvPr id="9" name="Text 5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DIaAABKMQAAXRwAABAgAAAmAAAACAAAAP//////////"/>
              </a:ext>
            </a:extLst>
          </p:cNvSpPr>
          <p:nvPr/>
        </p:nvSpPr>
        <p:spPr>
          <a:xfrm>
            <a:off x="1131570" y="425831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Auto-sync inventory levels.</a:t>
            </a:r>
            <a:endParaRPr lang="en-us" sz="1700" cap="none"/>
          </a:p>
        </p:txBody>
      </p:sp>
      <p:sp>
        <p:nvSpPr>
          <p:cNvPr id="10" name="Text 6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NYcAABKMQAAAR8AABAgAAAmAAAACAAAAP//////////"/>
              </a:ext>
            </a:extLst>
          </p:cNvSpPr>
          <p:nvPr/>
        </p:nvSpPr>
        <p:spPr>
          <a:xfrm>
            <a:off x="1131570" y="468757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Auto-raise blood requests when stock drops.</a:t>
            </a:r>
            <a:endParaRPr lang="en-us" sz="1700" cap="none"/>
          </a:p>
        </p:txBody>
      </p:sp>
      <p:sp>
        <p:nvSpPr>
          <p:cNvPr id="11" name="Text 7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gYAANEfAABKMQAA/CEAABAgAAAmAAAACAAAAP//////////"/>
              </a:ext>
            </a:extLst>
          </p:cNvSpPr>
          <p:nvPr/>
        </p:nvSpPr>
        <p:spPr>
          <a:xfrm>
            <a:off x="1131570" y="5172075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Makes Life Line a </a:t>
            </a:r>
            <a:r>
              <a:rPr lang="en-us" sz="1700" b="1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hub for the healthcare ecosystem.</a:t>
            </a:r>
            <a:endParaRPr lang="en-us" sz="1700" b="1" cap="none">
              <a:solidFill>
                <a:srgbClr val="E5E0DF"/>
              </a:solidFill>
              <a:latin typeface="Barlow" pitchFamily="0" charset="0"/>
              <a:ea typeface="Barlow" pitchFamily="0" charset="0"/>
              <a:cs typeface="Barlow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wCE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HVzNaBMAAAAlAAAAZQAAAA0AAAAAkAAAAEgAAACQAAAASAAAAAAAAAAAAAAAAAAAAAEAAABQAAAAlUiil1Estz8AAAAAAADwvwAAAAAAAOA/AAAAAAAA4D8AAAAAAADgPwAAAAAAAOA/AAAAAAAA4D8AAAAAAADgPwAAAAAAAOA/AAAAAAAA4D8CAAAAjAAAAAEAAAAAAAAAGRcY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cYAP///wEAAAAAAAAAAAAAAAAAAAAAAAAAAAAAAAAAAAAAAAAAAAAAAAB/f38A5+bmA8zMzADAwP8Af39/AAAAAAAAAAAAAAAAAAAAAAAAAAAAIQAAABgAAAAUAAAAKycAAGMQAACUVAAARiQAABAAAAAmAAAACAAAAP//////////"/>
              </a:ext>
            </a:extLst>
          </p:cNvSpPr>
          <p:nvPr/>
        </p:nvSpPr>
        <p:spPr>
          <a:xfrm>
            <a:off x="6367145" y="2663825"/>
            <a:ext cx="7381875" cy="3232785"/>
          </a:xfrm>
          <a:prstGeom prst="roundRect">
            <a:avLst>
              <a:gd name="adj" fmla="val 4526"/>
            </a:avLst>
          </a:prstGeom>
          <a:solidFill>
            <a:srgbClr val="191718">
              <a:alpha val="94000"/>
            </a:srgbClr>
          </a:solidFill>
          <a:ln>
            <a:noFill/>
          </a:ln>
          <a:effectLst/>
        </p:spPr>
      </p:sp>
      <p:sp>
        <p:nvSpPr>
          <p:cNvPr id="4" name="Shape 1"/>
          <p:cNvSpPr>
            <a:extLst>
              <a:ext uri="smNativeData">
                <pr:smNativeData xmlns:pr="smNativeData" xmlns="smNativeData" val="SMDATA_15_HVzNaBMAAAAlAAAAZQAAAA0AAAAAkAAAAEgAAACQAAAASAAAAAAAAAAAAAAAAAAAAAEAAABQAAAAt11ortNI+D8AAAAAAADwvw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KycAADMQAACUVAAA8xAAABAAAAAmAAAACAAAAP//////////"/>
              </a:ext>
            </a:extLst>
          </p:cNvSpPr>
          <p:nvPr/>
        </p:nvSpPr>
        <p:spPr>
          <a:xfrm>
            <a:off x="6367145" y="2633345"/>
            <a:ext cx="7381875" cy="121920"/>
          </a:xfrm>
          <a:prstGeom prst="roundRect">
            <a:avLst>
              <a:gd name="adj" fmla="val 75889"/>
            </a:avLst>
          </a:prstGeom>
          <a:solidFill>
            <a:srgbClr val="F65F62"/>
          </a:solidFill>
          <a:ln>
            <a:noFill/>
          </a:ln>
          <a:effectLst/>
        </p:spPr>
      </p:sp>
      <p:sp>
        <p:nvSpPr>
          <p:cNvPr id="5" name="Shape 2"/>
          <p:cNvSpPr>
            <a:extLst>
              <a:ext uri="smNativeData">
                <pr:smNativeData xmlns:pr="smNativeData" xmlns="smNativeData" val="SMDATA_15_HVzNaBMAAAAlAAAAZQAAAA0AAAAAkAAAAEgAAACQAAAASAAAAAAAAAAAAAAAAAAAAAEAAABQAAAA+b1Nf/YjBkAAAAAAAADwvwAAAAAAAOA/AAAAAAAA4D8AAAAAAADgPwAAAAAAAOA/AAAAAAAA4D8AAAAAAADgPwAAAAAAAOA/AAAAAAAA4D8CAAAAjAAAAAEAAAAAAAAA9l9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l9iAP///wEAAAAAAAAAAAAAAAAAAAAAAAAAAAAAAAAAAAAAAAAAAAAAAAB/f38A5+bmA8zMzADAwP8Af39/AAAAAAAAAAAAAAAAAAAAAAAAAAAAIQAAABgAAAAUAAAA2DsAAFoOAADoPwAAaxIAABAAAAAmAAAACAAAAP//////////"/>
              </a:ext>
            </a:extLst>
          </p:cNvSpPr>
          <p:nvPr/>
        </p:nvSpPr>
        <p:spPr>
          <a:xfrm>
            <a:off x="9728200" y="2332990"/>
            <a:ext cx="660400" cy="661035"/>
          </a:xfrm>
          <a:prstGeom prst="roundRect">
            <a:avLst>
              <a:gd name="adj" fmla="val 138378"/>
            </a:avLst>
          </a:prstGeom>
          <a:solidFill>
            <a:srgbClr val="F65F62"/>
          </a:solidFill>
          <a:ln>
            <a:noFill/>
          </a:ln>
          <a:effectLst/>
        </p:spPr>
      </p:sp>
      <p:pic>
        <p:nvPicPr>
          <p:cNvPr id="6" name="Image 1" descr="preencoded.png"/>
          <p:cNvPicPr>
            <a:picLocks noChangeAspect="1"/>
            <a:extLst>
              <a:ext uri="smNativeData">
                <pr:smNativeData xmlns:pr="smNativeData" xmlns="smNativeData" val="SMDATA_17_HVzNa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BA9AABeDwAAsD4AAGcR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926320" y="2498090"/>
            <a:ext cx="264160" cy="3308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gAAMYTAADFNwAAqBUAABAgAAAmAAAACAAAAP//////////"/>
              </a:ext>
            </a:extLst>
          </p:cNvSpPr>
          <p:nvPr/>
        </p:nvSpPr>
        <p:spPr>
          <a:xfrm>
            <a:off x="6617970" y="3214370"/>
            <a:ext cx="2447925" cy="3060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cap="none">
                <a:solidFill>
                  <a:srgbClr val="E5E0DF"/>
                </a:solidFill>
                <a:latin typeface="Barlow Medium" pitchFamily="0" charset="0"/>
                <a:ea typeface="Barlow Medium" pitchFamily="0" charset="0"/>
                <a:cs typeface="Barlow Medium" pitchFamily="0" charset="0"/>
              </a:rPr>
              <a:t>Disaster Mode Switch</a:t>
            </a:r>
            <a:endParaRPr lang="en-us" sz="190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gAAHgWAAAKUwAAoxgAABAgAAAmAAAACAAAAP//////////"/>
              </a:ext>
            </a:extLst>
          </p:cNvSpPr>
          <p:nvPr/>
        </p:nvSpPr>
        <p:spPr>
          <a:xfrm>
            <a:off x="6617970" y="365252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Activates during major accidents or natural disasters.</a:t>
            </a:r>
            <a:endParaRPr lang="en-us" sz="1700" cap="none"/>
          </a:p>
        </p:txBody>
      </p:sp>
      <p:sp>
        <p:nvSpPr>
          <p:cNvPr id="9" name="Text 5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gAABwZAAAKUwAARxsAABAgAAAmAAAACAAAAP//////////"/>
              </a:ext>
            </a:extLst>
          </p:cNvSpPr>
          <p:nvPr/>
        </p:nvSpPr>
        <p:spPr>
          <a:xfrm>
            <a:off x="6617970" y="408178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Prioritizes emergency requests over routine ones.</a:t>
            </a:r>
            <a:endParaRPr lang="en-us" sz="1700" cap="none"/>
          </a:p>
        </p:txBody>
      </p:sp>
      <p:sp>
        <p:nvSpPr>
          <p:cNvPr id="10" name="Text 6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gAAMAbAAAKUwAA6x0AABAgAAAmAAAACAAAAP//////////"/>
              </a:ext>
            </a:extLst>
          </p:cNvSpPr>
          <p:nvPr/>
        </p:nvSpPr>
        <p:spPr>
          <a:xfrm>
            <a:off x="6617970" y="4511040"/>
            <a:ext cx="688086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Shows only active donors and nearest hospitals to speed rescue.</a:t>
            </a:r>
            <a:endParaRPr lang="en-us" sz="1700" cap="none"/>
          </a:p>
        </p:txBody>
      </p:sp>
      <p:sp>
        <p:nvSpPr>
          <p:cNvPr id="11" name="Text 7"/>
          <p:cNvSpPr>
            <a:extLst>
              <a:ext uri="smNativeData">
                <pr:smNativeData xmlns:pr="smNativeData" xmlns="smNativeData" val="SMDATA_15_HVzNaB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gAAGUeAAAKUwAAuyIAABAAAAAmAAAACAAAAP//////////"/>
              </a:ext>
            </a:extLst>
          </p:cNvSpPr>
          <p:nvPr/>
        </p:nvSpPr>
        <p:spPr>
          <a:xfrm>
            <a:off x="6617970" y="4940935"/>
            <a:ext cx="688086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750"/>
              </a:lnSpc>
              <a:buSzTx/>
              <a:buChar char="•"/>
            </a:pPr>
            <a:r>
              <a:rPr lang="en-us" sz="1700" cap="none">
                <a:solidFill>
                  <a:srgbClr val="E5E0DF"/>
                </a:solidFill>
                <a:latin typeface="Barlow" pitchFamily="0" charset="0"/>
                <a:ea typeface="Barlow" pitchFamily="0" charset="0"/>
                <a:cs typeface="Barlow" pitchFamily="0" charset="0"/>
              </a:rPr>
              <a:t>Can be triggered manually by an administrator or automatically based on incoming requests.</a:t>
            </a:r>
            <a:endParaRPr lang="en-us" sz="1700" cap="none"/>
          </a:p>
        </p:txBody>
      </p:sp>
      <p:sp>
        <p:nvSpPr>
          <p:cNvPr id="12" name="Rectangle1"/>
          <p:cNvSpPr>
            <a:extLst>
              <a:ext uri="smNativeData">
                <pr:smNativeData xmlns:pr="smNativeData" xmlns="smNativeData" val="SMDATA_15_HVzNaBMAAAAlAAAAZAAAAA8BAAAAkAAAAEgAAACQAAAASAAAAAAAAAAAAAAAAAAAAAEAAABQAAAAAAAAAAAA4D8AAAAAAADgPwAAAAAAAOA/AAAAAAAA4D8AAAAAAADgPwAAAAAAAOA/AAAAAAAA4D8AAAAAAADgPwAAAAAAAOA/AAAAAAAA4D8CAAAAjAAAAAEAAAAAAAAAGR8nu/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R8n1P///wEAAAAAAAAAAAAAAAAAAAAAAAAAAAAAAAAAAAAAAAAAAAAAAAJ/f38A5+bmA8zMzADAwP8Af39/AAAAAAAAAAAAAAAAAAAAAAAAAAAAIQAAABgAAAAUAAAADk8AAEEvAABfWQAAoDIAAAAAAAAmAAAACAAAAP//////////"/>
              </a:ext>
            </a:extLst>
          </p:cNvSpPr>
          <p:nvPr/>
        </p:nvSpPr>
        <p:spPr>
          <a:xfrm>
            <a:off x="12851130" y="7681595"/>
            <a:ext cx="1677035" cy="548005"/>
          </a:xfrm>
          <a:prstGeom prst="rect">
            <a:avLst/>
          </a:prstGeom>
          <a:solidFill>
            <a:schemeClr val="tx2">
              <a:shade val="37500"/>
            </a:schemeClr>
          </a:solidFill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Arnav Singh</cp:lastModifiedBy>
  <cp:revision>0</cp:revision>
  <dcterms:created xsi:type="dcterms:W3CDTF">2025-09-19T13:32:27Z</dcterms:created>
  <dcterms:modified xsi:type="dcterms:W3CDTF">2025-09-19T13:35:25Z</dcterms:modified>
</cp:coreProperties>
</file>